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16"/>
  </p:notesMasterIdLst>
  <p:sldIdLst>
    <p:sldId id="256" r:id="rId2"/>
    <p:sldId id="257" r:id="rId3"/>
    <p:sldId id="261" r:id="rId4"/>
    <p:sldId id="258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6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5"/>
    <p:restoredTop sz="94674"/>
  </p:normalViewPr>
  <p:slideViewPr>
    <p:cSldViewPr snapToGrid="0" snapToObjects="1">
      <p:cViewPr varScale="1">
        <p:scale>
          <a:sx n="98" d="100"/>
          <a:sy n="98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77C74-A2A3-C44A-B59F-CAFEA9849371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85482-AF21-204F-8EE4-56B3EA150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84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527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8489154" y="357188"/>
            <a:ext cx="120" cy="560786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9" name="Line"/>
          <p:cNvSpPr/>
          <p:nvPr/>
        </p:nvSpPr>
        <p:spPr>
          <a:xfrm>
            <a:off x="8489153" y="3138786"/>
            <a:ext cx="3232972" cy="4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78829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6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jpg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g"/><Relationship Id="rId7" Type="http://schemas.openxmlformats.org/officeDocument/2006/relationships/image" Target="../media/image16.png"/><Relationship Id="rId8" Type="http://schemas.openxmlformats.org/officeDocument/2006/relationships/image" Target="../media/image17.jpg"/><Relationship Id="rId9" Type="http://schemas.openxmlformats.org/officeDocument/2006/relationships/image" Target="../media/image18.png"/><Relationship Id="rId10" Type="http://schemas.openxmlformats.org/officeDocument/2006/relationships/image" Target="../media/image19.jpeg"/><Relationship Id="rId11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Rethinking False Spring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Catherine Chamberlain</a:t>
            </a:r>
          </a:p>
          <a:p>
            <a:r>
              <a:rPr lang="en-US" dirty="0" smtClean="0"/>
              <a:t>Arnold Arboretum | Harvard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3" y="0"/>
            <a:ext cx="2361170" cy="1686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184" y="481996"/>
            <a:ext cx="4102443" cy="7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6373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96314" y="0"/>
            <a:ext cx="0" cy="636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0" y="518984"/>
            <a:ext cx="12192000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2483710"/>
            <a:ext cx="1396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4572000"/>
            <a:ext cx="139631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440" y="14965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Calendar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21027" y="149652"/>
            <a:ext cx="5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5187" y="14965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67552" y="136611"/>
            <a:ext cx="5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8525" y="136611"/>
            <a:ext cx="53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25710" y="13661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83982" y="14965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54464" y="1366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746399" y="136611"/>
            <a:ext cx="61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990345" y="13661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826" y="1390819"/>
            <a:ext cx="87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INPUTS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32238" y="1760151"/>
            <a:ext cx="4857326" cy="513492"/>
          </a:xfrm>
          <a:prstGeom prst="rect">
            <a:avLst/>
          </a:prstGeom>
          <a:gradFill flip="none" rotWithShape="1">
            <a:gsLst>
              <a:gs pos="16000">
                <a:schemeClr val="accent2">
                  <a:lumMod val="67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79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653419" y="1760151"/>
            <a:ext cx="2058095" cy="5134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64662" y="1817241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Endodormancy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872436" y="1817241"/>
            <a:ext cx="1620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Ecodormancy</a:t>
            </a:r>
            <a:endParaRPr lang="en-US" sz="2000" b="1" dirty="0"/>
          </a:p>
        </p:txBody>
      </p:sp>
      <p:cxnSp>
        <p:nvCxnSpPr>
          <p:cNvPr id="29" name="Straight Arrow Connector 28"/>
          <p:cNvCxnSpPr>
            <a:stCxn id="24" idx="3"/>
            <a:endCxn id="25" idx="1"/>
          </p:cNvCxnSpPr>
          <p:nvPr/>
        </p:nvCxnSpPr>
        <p:spPr>
          <a:xfrm>
            <a:off x="6389564" y="2016897"/>
            <a:ext cx="263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4" idx="0"/>
          </p:cNvCxnSpPr>
          <p:nvPr/>
        </p:nvCxnSpPr>
        <p:spPr>
          <a:xfrm>
            <a:off x="3960901" y="1149178"/>
            <a:ext cx="0" cy="6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6821" y="77641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Chilling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872436" y="1149178"/>
            <a:ext cx="0" cy="610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52005" y="765434"/>
            <a:ext cx="104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Warming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094275" y="1133387"/>
            <a:ext cx="0" cy="625385"/>
          </a:xfrm>
          <a:prstGeom prst="straightConnector1">
            <a:avLst/>
          </a:prstGeom>
          <a:ln>
            <a:solidFill>
              <a:srgbClr val="E36F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22038" y="769890"/>
            <a:ext cx="135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36F14"/>
                </a:solidFill>
              </a:rPr>
              <a:t>Photoperiod</a:t>
            </a:r>
            <a:endParaRPr lang="en-US" dirty="0">
              <a:solidFill>
                <a:srgbClr val="E36F1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234" y="347910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90238" y="3595467"/>
            <a:ext cx="1356161" cy="66657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444503" y="3595467"/>
            <a:ext cx="1356161" cy="66657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3" idx="3"/>
            <a:endCxn id="33" idx="1"/>
          </p:cNvCxnSpPr>
          <p:nvPr/>
        </p:nvCxnSpPr>
        <p:spPr>
          <a:xfrm>
            <a:off x="9746399" y="3928755"/>
            <a:ext cx="698104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 rot="16200000">
            <a:off x="9820910" y="2048436"/>
            <a:ext cx="444912" cy="2416431"/>
          </a:xfrm>
          <a:prstGeom prst="rightBrac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737034" y="2700908"/>
            <a:ext cx="271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Duration </a:t>
            </a:r>
            <a:r>
              <a:rPr lang="en-US" smtClean="0">
                <a:solidFill>
                  <a:schemeClr val="accent5"/>
                </a:solidFill>
              </a:rPr>
              <a:t>of Vegetative Risk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9619" y="3744088"/>
            <a:ext cx="103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Budburst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675666" y="3744088"/>
            <a:ext cx="8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Leafout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867" y="5150877"/>
            <a:ext cx="1076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</a:t>
            </a:r>
          </a:p>
          <a:p>
            <a:pPr algn="ctr"/>
            <a:r>
              <a:rPr lang="en-US" dirty="0" smtClean="0"/>
              <a:t>Risk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37034" y="5208437"/>
            <a:ext cx="271683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446683" y="5375081"/>
            <a:ext cx="129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False Spring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737034" y="4825700"/>
            <a:ext cx="2716834" cy="240625"/>
          </a:xfrm>
          <a:prstGeom prst="rect">
            <a:avLst/>
          </a:prstGeom>
          <a:gradFill flip="none" rotWithShape="1">
            <a:gsLst>
              <a:gs pos="16000">
                <a:schemeClr val="accent2">
                  <a:lumMod val="67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79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741416" y="6003390"/>
            <a:ext cx="2716834" cy="240625"/>
          </a:xfrm>
          <a:prstGeom prst="rect">
            <a:avLst/>
          </a:prstGeom>
          <a:gradFill flip="none" rotWithShape="1">
            <a:gsLst>
              <a:gs pos="16000">
                <a:schemeClr val="accent2">
                  <a:lumMod val="67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79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481166" y="4790407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596531" y="5926779"/>
            <a:ext cx="9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10" y="717722"/>
            <a:ext cx="7087751" cy="5398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5989" y="1062681"/>
            <a:ext cx="32808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CSO: </a:t>
            </a:r>
            <a:r>
              <a:rPr lang="en-US" dirty="0" smtClean="0"/>
              <a:t>No extra winter chilling</a:t>
            </a:r>
          </a:p>
          <a:p>
            <a:r>
              <a:rPr lang="en-US" b="1" dirty="0"/>
              <a:t>	</a:t>
            </a:r>
            <a:r>
              <a:rPr lang="en-US" b="1" dirty="0" smtClean="0"/>
              <a:t> </a:t>
            </a:r>
            <a:r>
              <a:rPr lang="en-US" dirty="0" smtClean="0"/>
              <a:t>Short Photoperiod</a:t>
            </a:r>
          </a:p>
          <a:p>
            <a:r>
              <a:rPr lang="en-US" b="1" dirty="0"/>
              <a:t>	</a:t>
            </a:r>
            <a:r>
              <a:rPr lang="en-US" b="1" dirty="0" smtClean="0"/>
              <a:t> </a:t>
            </a:r>
            <a:r>
              <a:rPr lang="en-US" dirty="0" smtClean="0"/>
              <a:t>Lower spring temperatures</a:t>
            </a:r>
          </a:p>
          <a:p>
            <a:endParaRPr lang="en-US" b="1" dirty="0"/>
          </a:p>
          <a:p>
            <a:r>
              <a:rPr lang="en-US" b="1" dirty="0" smtClean="0"/>
              <a:t>VS.</a:t>
            </a:r>
          </a:p>
          <a:p>
            <a:endParaRPr lang="en-US" b="1" dirty="0"/>
          </a:p>
          <a:p>
            <a:r>
              <a:rPr lang="en-US" b="1" dirty="0" smtClean="0"/>
              <a:t>WL1: </a:t>
            </a:r>
            <a:r>
              <a:rPr lang="en-US" dirty="0" smtClean="0"/>
              <a:t>Extra winter chilling</a:t>
            </a:r>
          </a:p>
          <a:p>
            <a:r>
              <a:rPr lang="en-US" b="1" dirty="0"/>
              <a:t>	</a:t>
            </a:r>
            <a:r>
              <a:rPr lang="en-US" b="1" dirty="0" smtClean="0"/>
              <a:t>  </a:t>
            </a:r>
            <a:r>
              <a:rPr lang="en-US" dirty="0" smtClean="0"/>
              <a:t>Long Photoperiod</a:t>
            </a:r>
          </a:p>
          <a:p>
            <a:r>
              <a:rPr lang="en-US" b="1" dirty="0"/>
              <a:t>	</a:t>
            </a:r>
            <a:r>
              <a:rPr lang="en-US" b="1" dirty="0" smtClean="0"/>
              <a:t> </a:t>
            </a:r>
            <a:r>
              <a:rPr lang="en-US" dirty="0" smtClean="0"/>
              <a:t>Higher spring temperatures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6238" y="4300151"/>
            <a:ext cx="4485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Very different durations of vegetative risk with early budburst species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Chilling has same affect on budburst and </a:t>
            </a:r>
            <a:r>
              <a:rPr lang="en-US" dirty="0" err="1" smtClean="0"/>
              <a:t>leafout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45989" y="231684"/>
            <a:ext cx="2220480" cy="725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11211" y="926754"/>
            <a:ext cx="4673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6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6102"/>
            <a:ext cx="10058400" cy="847725"/>
          </a:xfrm>
        </p:spPr>
        <p:txBody>
          <a:bodyPr/>
          <a:lstStyle/>
          <a:p>
            <a:r>
              <a:rPr lang="en-US" dirty="0" smtClean="0"/>
              <a:t>Regional Differences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45" y="963827"/>
            <a:ext cx="8710484" cy="580698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02042"/>
            <a:ext cx="12192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49533"/>
            <a:ext cx="10058400" cy="1450757"/>
          </a:xfrm>
        </p:spPr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1791111" y="1754035"/>
            <a:ext cx="3855312" cy="4227249"/>
          </a:xfrm>
        </p:spPr>
        <p:txBody>
          <a:bodyPr/>
          <a:lstStyle/>
          <a:p>
            <a:r>
              <a:rPr lang="en-US" dirty="0" smtClean="0"/>
              <a:t>Freezing Experiment and Long-Term Damage: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Regional Differences and Future Projections of Risk by Species: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483" y="1940003"/>
            <a:ext cx="3065711" cy="2043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0835" r="4582" b="17497"/>
          <a:stretch/>
        </p:blipFill>
        <p:spPr>
          <a:xfrm>
            <a:off x="7536837" y="4223523"/>
            <a:ext cx="3312472" cy="20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036" y="150831"/>
            <a:ext cx="3965825" cy="697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5" y="0"/>
            <a:ext cx="1700819" cy="1214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17" y="2823302"/>
            <a:ext cx="1239748" cy="1239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12" y="2823302"/>
            <a:ext cx="1239748" cy="1239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07" y="2817596"/>
            <a:ext cx="1249620" cy="12454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17" y="4297076"/>
            <a:ext cx="1241316" cy="12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12" y="4297076"/>
            <a:ext cx="1245454" cy="1245454"/>
          </a:xfrm>
          <a:prstGeom prst="rect">
            <a:avLst/>
          </a:prstGeom>
        </p:spPr>
      </p:pic>
      <p:pic>
        <p:nvPicPr>
          <p:cNvPr id="12" name="Picture 4" descr="Resultado de imagen de inaki garcia de cortazar ataur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416" y="2817596"/>
            <a:ext cx="1245454" cy="1245454"/>
          </a:xfrm>
          <a:prstGeom prst="ellipse">
            <a:avLst/>
          </a:prstGeom>
          <a:ln w="635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Resultado de imagen de ben cook nasa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1" r="11518" b="30912"/>
          <a:stretch/>
        </p:blipFill>
        <p:spPr bwMode="auto">
          <a:xfrm>
            <a:off x="7632875" y="2817596"/>
            <a:ext cx="1203779" cy="1173630"/>
          </a:xfrm>
          <a:prstGeom prst="ellipse">
            <a:avLst/>
          </a:prstGeom>
          <a:ln w="635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674688" y="2095928"/>
            <a:ext cx="261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Temporal Ecology Lab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34764" y="2095928"/>
            <a:ext cx="143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Collaborators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13" y="4297076"/>
            <a:ext cx="1243914" cy="12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Introduce Concept </a:t>
            </a:r>
            <a:r>
              <a:rPr lang="en-US" sz="2800" dirty="0"/>
              <a:t>o</a:t>
            </a:r>
            <a:r>
              <a:rPr lang="en-US" sz="2800" dirty="0" smtClean="0"/>
              <a:t>f False Spring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Explain Duration of Vegetative Risk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Some Results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Future Directions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91" y="2496064"/>
            <a:ext cx="4003589" cy="26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KEY TERMS"/>
          <p:cNvSpPr>
            <a:spLocks noGrp="1"/>
          </p:cNvSpPr>
          <p:nvPr>
            <p:ph type="title"/>
          </p:nvPr>
        </p:nvSpPr>
        <p:spPr>
          <a:xfrm>
            <a:off x="1097280" y="926757"/>
            <a:ext cx="10058400" cy="8106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b="0" dirty="0" smtClean="0">
                <a:solidFill>
                  <a:schemeClr val="tx2"/>
                </a:solidFill>
                <a:latin typeface="+mj-lt"/>
              </a:rPr>
              <a:t>DEFINITION</a:t>
            </a:r>
            <a:endParaRPr b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6" name="False Spring: freezing temperatures AFTER budburst has been initiated…"/>
          <p:cNvSpPr>
            <a:spLocks noGrp="1"/>
          </p:cNvSpPr>
          <p:nvPr>
            <p:ph type="body" idx="1"/>
          </p:nvPr>
        </p:nvSpPr>
        <p:spPr>
          <a:xfrm>
            <a:off x="1097279" y="2169914"/>
            <a:ext cx="9344179" cy="33535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pPr>
            <a:r>
              <a:rPr sz="24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 Spring</a:t>
            </a:r>
            <a:r>
              <a:rPr sz="2400" dirty="0">
                <a:solidFill>
                  <a:schemeClr val="tx2"/>
                </a:solidFill>
              </a:rPr>
              <a:t>: freezing temperatures AFTER budburst </a:t>
            </a:r>
            <a:r>
              <a:rPr sz="2400" dirty="0" smtClean="0">
                <a:solidFill>
                  <a:schemeClr val="tx2"/>
                </a:solidFill>
              </a:rPr>
              <a:t>has initiated</a:t>
            </a:r>
            <a:endParaRPr lang="en-US" sz="2400" dirty="0" smtClean="0">
              <a:solidFill>
                <a:schemeClr val="tx2"/>
              </a:solidFill>
            </a:endParaRPr>
          </a:p>
          <a:p>
            <a:pPr>
              <a:lnSpc>
                <a:spcPct val="160000"/>
              </a:lnSpc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pPr>
            <a:r>
              <a:rPr lang="en-US" sz="2400" dirty="0" smtClean="0">
                <a:solidFill>
                  <a:schemeClr val="tx2"/>
                </a:solidFill>
              </a:rPr>
              <a:t>There are two phases involved in a false spring:</a:t>
            </a:r>
          </a:p>
          <a:p>
            <a:pPr marL="658368" lvl="1" indent="-457200">
              <a:lnSpc>
                <a:spcPct val="160000"/>
              </a:lnSpc>
              <a:buClr>
                <a:schemeClr val="tx2"/>
              </a:buClr>
              <a:buFont typeface="+mj-lt"/>
              <a:buAutoNum type="arabicPeriod"/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pPr>
            <a:r>
              <a:rPr lang="en-US" sz="2400" dirty="0" smtClean="0">
                <a:solidFill>
                  <a:schemeClr val="tx2"/>
                </a:solidFill>
              </a:rPr>
              <a:t>Rapid vegetative growth prior to the freeze</a:t>
            </a:r>
          </a:p>
          <a:p>
            <a:pPr marL="658368" lvl="1" indent="-457200">
              <a:lnSpc>
                <a:spcPct val="160000"/>
              </a:lnSpc>
              <a:buClr>
                <a:schemeClr val="tx2"/>
              </a:buClr>
              <a:buFont typeface="+mj-lt"/>
              <a:buAutoNum type="arabicPeriod"/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pPr>
            <a:r>
              <a:rPr lang="en-US" sz="2400" dirty="0" smtClean="0">
                <a:solidFill>
                  <a:schemeClr val="tx2"/>
                </a:solidFill>
              </a:rPr>
              <a:t>Post freeze setback</a:t>
            </a:r>
            <a:endParaRPr sz="24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73049" y="5956024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Gu</a:t>
            </a:r>
            <a:r>
              <a:rPr lang="en-US" dirty="0" smtClean="0"/>
              <a:t> et al,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200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0654" y="6003660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Gu</a:t>
            </a:r>
            <a:r>
              <a:rPr lang="en-US" dirty="0" smtClean="0"/>
              <a:t> et al,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" y="795301"/>
            <a:ext cx="7714686" cy="3743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16" y="4301524"/>
            <a:ext cx="6919784" cy="2341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993" y="58409"/>
            <a:ext cx="965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MASSIVE ECONOMIC AND ECOLOGICAL CONSEQUENCES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475838" y="2467246"/>
            <a:ext cx="15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Knudson, 2012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8408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0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A5A3391.jpg" descr="9A5A339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1710" r="21710"/>
          <a:stretch>
            <a:fillRect/>
          </a:stretch>
        </p:blipFill>
        <p:spPr>
          <a:xfrm>
            <a:off x="9012557" y="3340421"/>
            <a:ext cx="2303859" cy="2714625"/>
          </a:xfrm>
          <a:prstGeom prst="rect">
            <a:avLst/>
          </a:prstGeom>
        </p:spPr>
      </p:pic>
      <p:pic>
        <p:nvPicPr>
          <p:cNvPr id="139" name="ALNINC_budburst.jpg" descr="ALNINC_budburst.jp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21237" r="21237"/>
          <a:stretch>
            <a:fillRect/>
          </a:stretch>
        </p:blipFill>
        <p:spPr>
          <a:xfrm>
            <a:off x="8700441" y="495338"/>
            <a:ext cx="2928087" cy="2545052"/>
          </a:xfrm>
          <a:prstGeom prst="rect">
            <a:avLst/>
          </a:prstGeom>
        </p:spPr>
      </p:pic>
      <p:sp>
        <p:nvSpPr>
          <p:cNvPr id="140" name="Betula populifolia - leaf out (BBCH 14)"/>
          <p:cNvSpPr/>
          <p:nvPr/>
        </p:nvSpPr>
        <p:spPr>
          <a:xfrm>
            <a:off x="8924166" y="6131936"/>
            <a:ext cx="2480640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sz="1125" dirty="0"/>
              <a:t>Betula populifolia - </a:t>
            </a:r>
            <a:r>
              <a:rPr sz="1125" dirty="0" smtClean="0"/>
              <a:t>leafout</a:t>
            </a:r>
            <a:endParaRPr sz="1125" dirty="0"/>
          </a:p>
        </p:txBody>
      </p:sp>
      <p:sp>
        <p:nvSpPr>
          <p:cNvPr id="142" name="Just a Reminder……"/>
          <p:cNvSpPr/>
          <p:nvPr/>
        </p:nvSpPr>
        <p:spPr>
          <a:xfrm>
            <a:off x="372466" y="4292333"/>
            <a:ext cx="627130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just">
              <a:spcBef>
                <a:spcPts val="2953"/>
              </a:spcBef>
              <a:defRPr sz="3000"/>
            </a:pPr>
            <a:r>
              <a:rPr lang="en-US" sz="2400" dirty="0" smtClean="0"/>
              <a:t>Freezing tolerance steadily decreases after budburst begins until the leaf is fully unfolded.</a:t>
            </a:r>
            <a:endParaRPr sz="2400" dirty="0"/>
          </a:p>
        </p:txBody>
      </p:sp>
      <p:sp>
        <p:nvSpPr>
          <p:cNvPr id="143" name="Line"/>
          <p:cNvSpPr/>
          <p:nvPr/>
        </p:nvSpPr>
        <p:spPr>
          <a:xfrm>
            <a:off x="527048" y="1135652"/>
            <a:ext cx="596214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50" name="Alnus incana - bud burst (BBCH 9)"/>
          <p:cNvSpPr/>
          <p:nvPr/>
        </p:nvSpPr>
        <p:spPr>
          <a:xfrm>
            <a:off x="9439127" y="157667"/>
            <a:ext cx="1450718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sz="1125" dirty="0"/>
              <a:t>Alnus incana - </a:t>
            </a:r>
            <a:r>
              <a:rPr sz="1125" dirty="0" smtClean="0"/>
              <a:t>bud</a:t>
            </a:r>
            <a:r>
              <a:rPr lang="en-US" sz="1125" dirty="0" smtClean="0"/>
              <a:t>burst</a:t>
            </a:r>
            <a:endParaRPr sz="1125" dirty="0"/>
          </a:p>
        </p:txBody>
      </p:sp>
      <p:sp>
        <p:nvSpPr>
          <p:cNvPr id="151" name="Lenz et al., 2013"/>
          <p:cNvSpPr/>
          <p:nvPr/>
        </p:nvSpPr>
        <p:spPr>
          <a:xfrm>
            <a:off x="5448139" y="5242249"/>
            <a:ext cx="154580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/>
              <a:t>Lenz et al., </a:t>
            </a:r>
            <a:r>
              <a:rPr sz="1687" dirty="0" smtClean="0"/>
              <a:t>201</a:t>
            </a:r>
            <a:r>
              <a:rPr lang="en-US" sz="1687" dirty="0" smtClean="0"/>
              <a:t>6</a:t>
            </a:r>
            <a:r>
              <a:rPr sz="1687" dirty="0" smtClean="0"/>
              <a:t> </a:t>
            </a:r>
            <a:endParaRPr sz="1687" dirty="0"/>
          </a:p>
        </p:txBody>
      </p:sp>
      <p:sp>
        <p:nvSpPr>
          <p:cNvPr id="3" name="TextBox 2"/>
          <p:cNvSpPr txBox="1"/>
          <p:nvPr/>
        </p:nvSpPr>
        <p:spPr>
          <a:xfrm>
            <a:off x="266561" y="1248331"/>
            <a:ext cx="76541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 anthropogenic climate change, the severity of damage sustained is predicted to increase due to: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Earlier spring onset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Greater fluctuations in spring temperatures</a:t>
            </a:r>
            <a:endParaRPr lang="en-US" sz="2400" dirty="0"/>
          </a:p>
        </p:txBody>
      </p:sp>
      <p:sp>
        <p:nvSpPr>
          <p:cNvPr id="18" name="Where’s the risk?"/>
          <p:cNvSpPr/>
          <p:nvPr/>
        </p:nvSpPr>
        <p:spPr>
          <a:xfrm>
            <a:off x="621232" y="305305"/>
            <a:ext cx="400911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isk</a:t>
            </a:r>
            <a:endParaRPr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06128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A5A3391.jpg" descr="9A5A339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1710" r="21710"/>
          <a:stretch>
            <a:fillRect/>
          </a:stretch>
        </p:blipFill>
        <p:spPr>
          <a:xfrm>
            <a:off x="9012557" y="3340421"/>
            <a:ext cx="2303859" cy="2714625"/>
          </a:xfrm>
          <a:prstGeom prst="rect">
            <a:avLst/>
          </a:prstGeom>
        </p:spPr>
      </p:pic>
      <p:pic>
        <p:nvPicPr>
          <p:cNvPr id="139" name="ALNINC_budburst.jpg" descr="ALNINC_budburst.jp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21237" r="21237"/>
          <a:stretch>
            <a:fillRect/>
          </a:stretch>
        </p:blipFill>
        <p:spPr>
          <a:xfrm>
            <a:off x="8700441" y="495338"/>
            <a:ext cx="2928087" cy="2545052"/>
          </a:xfrm>
          <a:prstGeom prst="rect">
            <a:avLst/>
          </a:prstGeom>
        </p:spPr>
      </p:pic>
      <p:sp>
        <p:nvSpPr>
          <p:cNvPr id="140" name="Betula populifolia - leaf out (BBCH 14)"/>
          <p:cNvSpPr/>
          <p:nvPr/>
        </p:nvSpPr>
        <p:spPr>
          <a:xfrm>
            <a:off x="8924166" y="6095388"/>
            <a:ext cx="24806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Betula populifolia - </a:t>
            </a:r>
            <a:r>
              <a:rPr dirty="0" smtClean="0"/>
              <a:t>leafout</a:t>
            </a:r>
            <a:endParaRPr dirty="0"/>
          </a:p>
        </p:txBody>
      </p:sp>
      <p:sp>
        <p:nvSpPr>
          <p:cNvPr id="141" name="Where’s the risk?"/>
          <p:cNvSpPr/>
          <p:nvPr/>
        </p:nvSpPr>
        <p:spPr>
          <a:xfrm>
            <a:off x="621232" y="305305"/>
            <a:ext cx="400911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isk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Just a Reminder……"/>
          <p:cNvSpPr/>
          <p:nvPr/>
        </p:nvSpPr>
        <p:spPr>
          <a:xfrm>
            <a:off x="1347141" y="1900697"/>
            <a:ext cx="5962142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just">
              <a:spcBef>
                <a:spcPts val="2953"/>
              </a:spcBef>
              <a:defRPr sz="3000"/>
            </a:pPr>
            <a:r>
              <a:rPr sz="2109" dirty="0" smtClean="0"/>
              <a:t>Interested </a:t>
            </a:r>
            <a:r>
              <a:rPr sz="2109" dirty="0"/>
              <a:t>in time between </a:t>
            </a:r>
            <a:r>
              <a:rPr lang="en-US" sz="2109" dirty="0" smtClean="0"/>
              <a:t>leaf budburst </a:t>
            </a:r>
            <a:r>
              <a:rPr sz="2109" smtClean="0"/>
              <a:t>and </a:t>
            </a:r>
            <a:r>
              <a:rPr lang="en-US" sz="2109" smtClean="0"/>
              <a:t>leafout</a:t>
            </a:r>
            <a:endParaRPr sz="2109" dirty="0"/>
          </a:p>
        </p:txBody>
      </p:sp>
      <p:sp>
        <p:nvSpPr>
          <p:cNvPr id="143" name="Line"/>
          <p:cNvSpPr/>
          <p:nvPr/>
        </p:nvSpPr>
        <p:spPr>
          <a:xfrm>
            <a:off x="527048" y="1135652"/>
            <a:ext cx="596214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BUDBURST</a:t>
            </a:r>
            <a:endParaRPr dirty="0"/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LEAFOUT</a:t>
            </a:r>
            <a:endParaRPr dirty="0"/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50" name="Alnus incana - bud burst (BBCH 9)"/>
          <p:cNvSpPr/>
          <p:nvPr/>
        </p:nvSpPr>
        <p:spPr>
          <a:xfrm>
            <a:off x="9150266" y="121119"/>
            <a:ext cx="20284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Alnus incana - </a:t>
            </a:r>
            <a:r>
              <a:rPr dirty="0" smtClean="0"/>
              <a:t>bud</a:t>
            </a:r>
            <a:r>
              <a:rPr lang="en-US" dirty="0" smtClean="0"/>
              <a:t>burst</a:t>
            </a:r>
            <a:endParaRPr dirty="0"/>
          </a:p>
        </p:txBody>
      </p:sp>
      <p:cxnSp>
        <p:nvCxnSpPr>
          <p:cNvPr id="4" name="Straight Arrow Connector 3"/>
          <p:cNvCxnSpPr>
            <a:stCxn id="144" idx="3"/>
            <a:endCxn id="145" idx="1"/>
          </p:cNvCxnSpPr>
          <p:nvPr/>
        </p:nvCxnSpPr>
        <p:spPr>
          <a:xfrm>
            <a:off x="3376585" y="3385795"/>
            <a:ext cx="1903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8260" y="5455474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DURATION OF VEGETATIVE RISK</a:t>
            </a:r>
            <a:endParaRPr lang="en-US" sz="2800"/>
          </a:p>
        </p:txBody>
      </p:sp>
      <p:sp>
        <p:nvSpPr>
          <p:cNvPr id="6" name="Left Brace 5"/>
          <p:cNvSpPr/>
          <p:nvPr/>
        </p:nvSpPr>
        <p:spPr>
          <a:xfrm rot="16200000">
            <a:off x="3972744" y="2332948"/>
            <a:ext cx="710938" cy="5302437"/>
          </a:xfrm>
          <a:prstGeom prst="leftBrac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6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A5A3391.jpg" descr="9A5A339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1710" r="21710"/>
          <a:stretch>
            <a:fillRect/>
          </a:stretch>
        </p:blipFill>
        <p:spPr>
          <a:xfrm>
            <a:off x="9012557" y="3340421"/>
            <a:ext cx="2303859" cy="2714625"/>
          </a:xfrm>
          <a:prstGeom prst="rect">
            <a:avLst/>
          </a:prstGeom>
        </p:spPr>
      </p:pic>
      <p:pic>
        <p:nvPicPr>
          <p:cNvPr id="139" name="ALNINC_budburst.jpg" descr="ALNINC_budburst.jp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21237" r="21237"/>
          <a:stretch>
            <a:fillRect/>
          </a:stretch>
        </p:blipFill>
        <p:spPr>
          <a:xfrm>
            <a:off x="8700441" y="495338"/>
            <a:ext cx="2928087" cy="2545052"/>
          </a:xfrm>
          <a:prstGeom prst="rect">
            <a:avLst/>
          </a:prstGeom>
        </p:spPr>
      </p:pic>
      <p:sp>
        <p:nvSpPr>
          <p:cNvPr id="140" name="Betula populifolia - leaf out (BBCH 14)"/>
          <p:cNvSpPr/>
          <p:nvPr/>
        </p:nvSpPr>
        <p:spPr>
          <a:xfrm>
            <a:off x="8924166" y="6095388"/>
            <a:ext cx="24806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Betula populifolia - </a:t>
            </a:r>
            <a:r>
              <a:rPr dirty="0" smtClean="0"/>
              <a:t>leafout</a:t>
            </a:r>
            <a:endParaRPr dirty="0"/>
          </a:p>
        </p:txBody>
      </p:sp>
      <p:sp>
        <p:nvSpPr>
          <p:cNvPr id="141" name="Where’s the risk?"/>
          <p:cNvSpPr/>
          <p:nvPr/>
        </p:nvSpPr>
        <p:spPr>
          <a:xfrm>
            <a:off x="621232" y="305305"/>
            <a:ext cx="400911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 R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isk</a:t>
            </a:r>
            <a:endParaRPr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Just a Reminder……"/>
          <p:cNvSpPr/>
          <p:nvPr/>
        </p:nvSpPr>
        <p:spPr>
          <a:xfrm>
            <a:off x="527048" y="1429477"/>
            <a:ext cx="596214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just">
              <a:spcBef>
                <a:spcPts val="2953"/>
              </a:spcBef>
              <a:defRPr sz="3000"/>
            </a:pPr>
            <a:r>
              <a:rPr lang="en-US" sz="2109" dirty="0" smtClean="0"/>
              <a:t>Most damaging false spring events occur during the Duration of </a:t>
            </a:r>
            <a:r>
              <a:rPr lang="en-US" sz="2109" smtClean="0"/>
              <a:t>Vegetative Risk</a:t>
            </a:r>
            <a:endParaRPr sz="2109" dirty="0"/>
          </a:p>
        </p:txBody>
      </p:sp>
      <p:sp>
        <p:nvSpPr>
          <p:cNvPr id="143" name="Line"/>
          <p:cNvSpPr/>
          <p:nvPr/>
        </p:nvSpPr>
        <p:spPr>
          <a:xfrm>
            <a:off x="527048" y="1135652"/>
            <a:ext cx="596214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BUDBURST</a:t>
            </a:r>
            <a:endParaRPr dirty="0"/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LEAFOUT</a:t>
            </a:r>
            <a:endParaRPr dirty="0"/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47" name="FREEZE TIME!"/>
          <p:cNvSpPr/>
          <p:nvPr/>
        </p:nvSpPr>
        <p:spPr>
          <a:xfrm>
            <a:off x="2570546" y="4581757"/>
            <a:ext cx="3786871" cy="688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700" b="1">
                <a:solidFill>
                  <a:srgbClr val="003A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8" dirty="0" smtClean="0"/>
              <a:t>FALSE SPRING</a:t>
            </a:r>
            <a:endParaRPr sz="4008" dirty="0"/>
          </a:p>
        </p:txBody>
      </p:sp>
      <p:sp>
        <p:nvSpPr>
          <p:cNvPr id="152" name="Connection Line"/>
          <p:cNvSpPr/>
          <p:nvPr/>
        </p:nvSpPr>
        <p:spPr>
          <a:xfrm>
            <a:off x="3408164" y="3468290"/>
            <a:ext cx="1839516" cy="8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BABAB"/>
            </a:solidFill>
            <a:miter lim="400000"/>
          </a:ln>
        </p:spPr>
        <p:txBody>
          <a:bodyPr/>
          <a:lstStyle/>
          <a:p>
            <a:endParaRPr sz="1266"/>
          </a:p>
        </p:txBody>
      </p:sp>
      <p:sp>
        <p:nvSpPr>
          <p:cNvPr id="149" name="Line"/>
          <p:cNvSpPr/>
          <p:nvPr/>
        </p:nvSpPr>
        <p:spPr>
          <a:xfrm flipV="1">
            <a:off x="4346072" y="4287933"/>
            <a:ext cx="1" cy="35382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50" name="Alnus incana - bud burst (BBCH 9)"/>
          <p:cNvSpPr/>
          <p:nvPr/>
        </p:nvSpPr>
        <p:spPr>
          <a:xfrm>
            <a:off x="9150266" y="121119"/>
            <a:ext cx="20284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Alnus incana - </a:t>
            </a:r>
            <a:r>
              <a:rPr dirty="0" smtClean="0"/>
              <a:t>bud</a:t>
            </a:r>
            <a:r>
              <a:rPr lang="en-US" dirty="0" smtClean="0"/>
              <a:t>burst</a:t>
            </a:r>
            <a:endParaRPr dirty="0"/>
          </a:p>
        </p:txBody>
      </p:sp>
      <p:cxnSp>
        <p:nvCxnSpPr>
          <p:cNvPr id="3" name="Straight Arrow Connector 2"/>
          <p:cNvCxnSpPr>
            <a:stCxn id="146" idx="0"/>
            <a:endCxn id="146" idx="1"/>
          </p:cNvCxnSpPr>
          <p:nvPr/>
        </p:nvCxnSpPr>
        <p:spPr>
          <a:xfrm>
            <a:off x="3394770" y="3429000"/>
            <a:ext cx="18668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985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6373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96314" y="0"/>
            <a:ext cx="0" cy="636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0" y="518984"/>
            <a:ext cx="12192000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2483710"/>
            <a:ext cx="1396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4572000"/>
            <a:ext cx="139631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440" y="14965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Calendar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6313" y="149652"/>
            <a:ext cx="5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5187" y="14965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67552" y="136611"/>
            <a:ext cx="5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8525" y="136611"/>
            <a:ext cx="53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25710" y="13661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83982" y="14965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54464" y="1366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746399" y="136611"/>
            <a:ext cx="61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990345" y="13661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826" y="1390819"/>
            <a:ext cx="87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INPUTS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32238" y="1760151"/>
            <a:ext cx="4857326" cy="513492"/>
          </a:xfrm>
          <a:prstGeom prst="rect">
            <a:avLst/>
          </a:prstGeom>
          <a:gradFill flip="none" rotWithShape="1">
            <a:gsLst>
              <a:gs pos="16000">
                <a:schemeClr val="accent2">
                  <a:lumMod val="67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79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653419" y="1760151"/>
            <a:ext cx="2058095" cy="5134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64662" y="1817241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Endodormancy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872436" y="1817241"/>
            <a:ext cx="1620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Ecodormancy</a:t>
            </a:r>
            <a:endParaRPr lang="en-US" sz="2000" b="1" dirty="0"/>
          </a:p>
        </p:txBody>
      </p:sp>
      <p:cxnSp>
        <p:nvCxnSpPr>
          <p:cNvPr id="29" name="Straight Arrow Connector 28"/>
          <p:cNvCxnSpPr>
            <a:stCxn id="24" idx="3"/>
            <a:endCxn id="25" idx="1"/>
          </p:cNvCxnSpPr>
          <p:nvPr/>
        </p:nvCxnSpPr>
        <p:spPr>
          <a:xfrm>
            <a:off x="6389564" y="2016897"/>
            <a:ext cx="263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4" idx="0"/>
          </p:cNvCxnSpPr>
          <p:nvPr/>
        </p:nvCxnSpPr>
        <p:spPr>
          <a:xfrm>
            <a:off x="3960901" y="1149178"/>
            <a:ext cx="0" cy="6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6821" y="77641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Chilling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872436" y="1149178"/>
            <a:ext cx="0" cy="610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52005" y="765434"/>
            <a:ext cx="104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Warming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988251" y="1149178"/>
            <a:ext cx="0" cy="625385"/>
          </a:xfrm>
          <a:prstGeom prst="straightConnector1">
            <a:avLst/>
          </a:prstGeom>
          <a:ln>
            <a:solidFill>
              <a:srgbClr val="E36F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22038" y="769890"/>
            <a:ext cx="113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36F14"/>
                </a:solidFill>
              </a:rPr>
              <a:t>Daylength</a:t>
            </a:r>
            <a:endParaRPr lang="en-US" dirty="0">
              <a:solidFill>
                <a:srgbClr val="E36F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5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6373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96314" y="0"/>
            <a:ext cx="0" cy="636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0" y="518984"/>
            <a:ext cx="12192000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2483710"/>
            <a:ext cx="1396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4572000"/>
            <a:ext cx="139631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440" y="14965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Calendar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6313" y="149652"/>
            <a:ext cx="5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5187" y="14965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67552" y="136611"/>
            <a:ext cx="5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8525" y="136611"/>
            <a:ext cx="53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25710" y="13661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83982" y="14965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54464" y="1366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746399" y="136611"/>
            <a:ext cx="61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990345" y="13661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826" y="1390819"/>
            <a:ext cx="87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INPUTS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32238" y="1760151"/>
            <a:ext cx="4857326" cy="513492"/>
          </a:xfrm>
          <a:prstGeom prst="rect">
            <a:avLst/>
          </a:prstGeom>
          <a:gradFill flip="none" rotWithShape="1">
            <a:gsLst>
              <a:gs pos="16000">
                <a:schemeClr val="accent2">
                  <a:lumMod val="67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79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653419" y="1760151"/>
            <a:ext cx="2058095" cy="5134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64662" y="1817241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Endodormancy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872436" y="1817241"/>
            <a:ext cx="1620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Ecodormancy</a:t>
            </a:r>
            <a:endParaRPr lang="en-US" sz="2000" b="1" dirty="0"/>
          </a:p>
        </p:txBody>
      </p:sp>
      <p:cxnSp>
        <p:nvCxnSpPr>
          <p:cNvPr id="29" name="Straight Arrow Connector 28"/>
          <p:cNvCxnSpPr>
            <a:stCxn id="24" idx="3"/>
            <a:endCxn id="25" idx="1"/>
          </p:cNvCxnSpPr>
          <p:nvPr/>
        </p:nvCxnSpPr>
        <p:spPr>
          <a:xfrm>
            <a:off x="6389564" y="2016897"/>
            <a:ext cx="263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4" idx="0"/>
          </p:cNvCxnSpPr>
          <p:nvPr/>
        </p:nvCxnSpPr>
        <p:spPr>
          <a:xfrm>
            <a:off x="3960901" y="1149178"/>
            <a:ext cx="0" cy="6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6821" y="77641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Chilling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872436" y="1149178"/>
            <a:ext cx="0" cy="610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52005" y="765434"/>
            <a:ext cx="104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Warming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988251" y="1149178"/>
            <a:ext cx="0" cy="625385"/>
          </a:xfrm>
          <a:prstGeom prst="straightConnector1">
            <a:avLst/>
          </a:prstGeom>
          <a:ln>
            <a:solidFill>
              <a:srgbClr val="E36F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22038" y="769890"/>
            <a:ext cx="113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E36F14"/>
                </a:solidFill>
              </a:rPr>
              <a:t>Daylength</a:t>
            </a:r>
            <a:endParaRPr lang="en-US" dirty="0">
              <a:solidFill>
                <a:srgbClr val="E36F1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234" y="347910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90238" y="3595467"/>
            <a:ext cx="1356161" cy="66657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444503" y="3595467"/>
            <a:ext cx="1356161" cy="66657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3" idx="3"/>
            <a:endCxn id="33" idx="1"/>
          </p:cNvCxnSpPr>
          <p:nvPr/>
        </p:nvCxnSpPr>
        <p:spPr>
          <a:xfrm>
            <a:off x="9746399" y="3928755"/>
            <a:ext cx="698104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 rot="16200000">
            <a:off x="9820910" y="2048436"/>
            <a:ext cx="444912" cy="2416431"/>
          </a:xfrm>
          <a:prstGeom prst="rightBrac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737034" y="2700908"/>
            <a:ext cx="271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Duration </a:t>
            </a:r>
            <a:r>
              <a:rPr lang="en-US" smtClean="0"/>
              <a:t>of Vegetative Risk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549619" y="3744088"/>
            <a:ext cx="103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Budburst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675666" y="3744088"/>
            <a:ext cx="8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Leafout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164</TotalTime>
  <Words>307</Words>
  <Application>Microsoft Macintosh PowerPoint</Application>
  <PresentationFormat>Widescreen</PresentationFormat>
  <Paragraphs>124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Helvetica</vt:lpstr>
      <vt:lpstr>Helvetica Neue</vt:lpstr>
      <vt:lpstr>Arial</vt:lpstr>
      <vt:lpstr>Retrospect</vt:lpstr>
      <vt:lpstr>Rethinking False Spring</vt:lpstr>
      <vt:lpstr>OUTLINE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Regional Differences</vt:lpstr>
      <vt:lpstr>Future Directions</vt:lpstr>
      <vt:lpstr>Acknowledgements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Rethinking False Spring</dc:title>
  <dc:creator>Microsoft Office User</dc:creator>
  <cp:lastModifiedBy>Microsoft Office User</cp:lastModifiedBy>
  <cp:revision>20</cp:revision>
  <dcterms:created xsi:type="dcterms:W3CDTF">2017-07-14T17:57:24Z</dcterms:created>
  <dcterms:modified xsi:type="dcterms:W3CDTF">2017-07-14T20:46:14Z</dcterms:modified>
</cp:coreProperties>
</file>